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0" r:id="rId5"/>
    <p:sldId id="259" r:id="rId6"/>
    <p:sldId id="258" r:id="rId7"/>
    <p:sldId id="261" r:id="rId8"/>
    <p:sldId id="262" r:id="rId9"/>
    <p:sldId id="263" r:id="rId10"/>
    <p:sldId id="264" r:id="rId11"/>
    <p:sldId id="270" r:id="rId12"/>
    <p:sldId id="273" r:id="rId13"/>
    <p:sldId id="269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FFC000"/>
    <a:srgbClr val="8CBBD0"/>
    <a:srgbClr val="FF7C80"/>
    <a:srgbClr val="0278F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6357" autoAdjust="0"/>
  </p:normalViewPr>
  <p:slideViewPr>
    <p:cSldViewPr snapToGrid="0">
      <p:cViewPr>
        <p:scale>
          <a:sx n="50" d="100"/>
          <a:sy n="50" d="100"/>
        </p:scale>
        <p:origin x="996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FE330-FF60-4736-A0AB-2FA39400AA19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34B4D-E40F-4281-AA21-1CD0297A27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3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1D03B-C1AA-439E-9113-989316EA2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1D453-EECC-4CB8-81B1-FF8D4A7D5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B5A93-1D20-4FEC-BC42-6A63A621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A87A6-C5BD-4E9D-AD70-7C1D6DA0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D576A-FE35-490F-A5E0-136ECADF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6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87698-3523-48D4-B17C-9F80017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CE1D82-2E37-4FE4-91F7-0CA3B3AB3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8B541-CA98-4482-A01F-FA25F4B4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ABAF9-1822-4996-9259-695495DE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BD911-75B5-4AE1-A58A-AF572206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7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87003B-8E03-4769-93C9-F8FE5BD80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9CC77-767B-4A5D-B120-3F57B3E17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0B907-CDD6-438A-BACA-72B408B6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56F5C-515F-4EE5-A969-B8E28438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C2438-91CB-444D-A7AA-22708E55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5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DA27F-E68D-4ABC-BA11-354D709E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12E12-8708-4B0A-B3D3-8B174C90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63E9E-0589-4DC4-A54E-7AC8168E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763AF-5BA2-4667-825E-3E6A9A16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6B510-EBCC-4196-9131-615CA6E4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65B3C-E902-4A98-9C9E-2A3AB11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9BCDF7-75C0-4C68-A986-42679894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90133-E824-45B9-A488-F45183A5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AAD33-4FBB-4322-9299-5518B59E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82AA2-B585-4CAB-A12C-EC8FB57B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FAC0A-755E-441F-B421-3EE5A322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977E3-DEFF-49D0-8935-6C00AB869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6F3D7E-43F2-4817-8884-EDD212BF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62F94-A9F6-4C49-A55B-03F6C45C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E22C8-2A01-4DF6-A7B9-5698D7FF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F415B-59E7-47DC-A8FF-317C3333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7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743E2-A2CD-440A-BEFD-6FA0E1E9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902E53-2C9B-4CA0-9C4C-1C7CB579E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BFDD-EE57-456E-BE78-6E1CD8B9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FC8FC-FFE1-432D-8CFB-2C46D4F59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3D5BB-347C-448B-979E-561DFCC62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BF5BA-1381-4F92-8A58-C5DDF7B6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7EAE38-9671-4450-A9FE-BA78F70C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AEF684-1339-403D-9FAC-2E8133ED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2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62445-42A5-46C6-BC85-2C856399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8BCB39-DB9B-4F96-95B1-F8F2762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98F0FF-8281-49EB-A870-F143853C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CA5682-00C0-41B8-AE1A-D939C19D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9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FB011E-59F5-4D66-9D67-3CB47128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67D141-F44F-4216-B0EE-648F8765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F7E84-9970-4CB3-B6F5-F5608EC8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C5EAB-BA8F-40C0-816C-E800BEE5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1D6F-D3F0-4E72-8D7E-5FAC7A0C6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585EEB-BC1B-4EBF-9BC9-C7DD433F0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D7C18-7ECC-4C8C-9853-74C65B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2E6D6A-7CA9-4559-9E75-50F75D98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A33E-4B30-42AD-AFEF-6826B69D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6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57438-6F13-4950-8FC6-07A4232F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A545D7-9B3A-412D-A6BD-951CE9ACA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511F3A-059C-4AA1-A626-A388F2968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4EEBB-A921-4D89-804A-971DB6BE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3FC02-CD19-47D0-88E6-0C1D0CF7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3ED4D-39CD-4C19-A47C-F6095995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7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9B6FCC-4D13-4AA8-93D5-4D932FC0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E5479-763B-4D3A-8B2A-D80EDDF0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7CAD99-8CD8-4D5B-A831-BAB8252A6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924E-8305-415D-8479-3CD2D874F2A6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B1B9D-D9ED-4D10-888A-4E9EF3AA1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3800E-9F39-4350-A4C0-A28E66DED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8FF02-B792-4238-8D0F-572D902D7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3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11" Type="http://schemas.openxmlformats.org/officeDocument/2006/relationships/image" Target="../media/image21.png"/><Relationship Id="rId5" Type="http://schemas.openxmlformats.org/officeDocument/2006/relationships/image" Target="../media/image78.jp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1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.pn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microsoft.com/office/2007/relationships/hdphoto" Target="../media/hdphoto1.wdp"/><Relationship Id="rId9" Type="http://schemas.openxmlformats.org/officeDocument/2006/relationships/image" Target="../media/image5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2.png"/><Relationship Id="rId7" Type="http://schemas.openxmlformats.org/officeDocument/2006/relationships/image" Target="../media/image6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10" Type="http://schemas.openxmlformats.org/officeDocument/2006/relationships/image" Target="../media/image71.jpg"/><Relationship Id="rId4" Type="http://schemas.microsoft.com/office/2007/relationships/hdphoto" Target="../media/hdphoto1.wdp"/><Relationship Id="rId9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2.png"/><Relationship Id="rId7" Type="http://schemas.openxmlformats.org/officeDocument/2006/relationships/image" Target="../media/image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microsoft.com/office/2007/relationships/hdphoto" Target="../media/hdphoto1.wdp"/><Relationship Id="rId9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44E5-C85D-475E-A5B3-92B715A9D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83" y="264886"/>
            <a:ext cx="4934857" cy="4934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9A573-D1D2-41BC-A93D-A495F328BB38}"/>
              </a:ext>
            </a:extLst>
          </p:cNvPr>
          <p:cNvSpPr txBox="1"/>
          <p:nvPr/>
        </p:nvSpPr>
        <p:spPr>
          <a:xfrm>
            <a:off x="1206334" y="2321009"/>
            <a:ext cx="9794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0E192-3D76-433A-9A7B-5A58DFDB3ED6}"/>
              </a:ext>
            </a:extLst>
          </p:cNvPr>
          <p:cNvSpPr txBox="1"/>
          <p:nvPr/>
        </p:nvSpPr>
        <p:spPr>
          <a:xfrm>
            <a:off x="7842410" y="4167668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Gardening In App</a:t>
            </a:r>
            <a:endParaRPr lang="ko-KR" altLang="en-US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54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022D9-3E19-4248-B57B-9832C55B4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31"/>
            <a:ext cx="3193593" cy="5677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711533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Goal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3798927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711533" y="1420048"/>
            <a:ext cx="4551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여러 업적을 달성해서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필요한 </a:t>
            </a:r>
            <a:r>
              <a:rPr lang="en-US" altLang="ko-KR" sz="1600" b="1" dirty="0">
                <a:solidFill>
                  <a:schemeClr val="bg1"/>
                </a:solidFill>
              </a:rPr>
              <a:t>Seed / Fruit / </a:t>
            </a:r>
            <a:r>
              <a:rPr lang="ko-KR" altLang="en-US" sz="1600" b="1" dirty="0">
                <a:solidFill>
                  <a:schemeClr val="bg1"/>
                </a:solidFill>
              </a:rPr>
              <a:t>아이템들을 획득하세요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다양한 업적들이 있으니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자주 확인해야 합니다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7FBB5-8726-49D0-88B1-BAFD081F4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56" y="633631"/>
            <a:ext cx="3241394" cy="5762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C621BA-D149-40A7-8BD8-8525881BFFC8}"/>
              </a:ext>
            </a:extLst>
          </p:cNvPr>
          <p:cNvSpPr txBox="1"/>
          <p:nvPr/>
        </p:nvSpPr>
        <p:spPr>
          <a:xfrm>
            <a:off x="5055745" y="310231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Out Door Skill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19133-047D-40AE-B8D5-0C92F22EE0A2}"/>
              </a:ext>
            </a:extLst>
          </p:cNvPr>
          <p:cNvCxnSpPr>
            <a:cxnSpLocks/>
          </p:cNvCxnSpPr>
          <p:nvPr/>
        </p:nvCxnSpPr>
        <p:spPr>
          <a:xfrm>
            <a:off x="5143139" y="3810205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CC9C60-917A-4E16-88B1-F91299240737}"/>
              </a:ext>
            </a:extLst>
          </p:cNvPr>
          <p:cNvSpPr txBox="1"/>
          <p:nvPr/>
        </p:nvSpPr>
        <p:spPr>
          <a:xfrm>
            <a:off x="3838304" y="3880373"/>
            <a:ext cx="469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게임 외부 화면에서도 스킬을 사용하실 수 있어요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5C5E78-DE4A-48B4-8A18-2D026AA1B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18" y="4657907"/>
            <a:ext cx="330201" cy="3302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FE2C50-28CE-4804-91CD-60B3D8F06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30" y="4657907"/>
            <a:ext cx="330201" cy="3302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D0AF68-352B-4183-9A6D-B60EFABBB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30" y="5227023"/>
            <a:ext cx="330201" cy="3302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8580C6-C988-4006-9C69-6828AC716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17" y="5228141"/>
            <a:ext cx="330201" cy="3302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3E4338C-E095-4B92-8562-7A0B316760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74" y="5764034"/>
            <a:ext cx="365292" cy="365292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F3B633-530B-47DB-93B2-04F00F0CD9AC}"/>
              </a:ext>
            </a:extLst>
          </p:cNvPr>
          <p:cNvSpPr/>
          <p:nvPr/>
        </p:nvSpPr>
        <p:spPr>
          <a:xfrm>
            <a:off x="5317657" y="4572975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B2E5197-2A26-440C-897D-82D730583BD9}"/>
              </a:ext>
            </a:extLst>
          </p:cNvPr>
          <p:cNvSpPr/>
          <p:nvPr/>
        </p:nvSpPr>
        <p:spPr>
          <a:xfrm>
            <a:off x="5317657" y="5143209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245E8C1-4A5F-49A0-B754-4C93B027C434}"/>
              </a:ext>
            </a:extLst>
          </p:cNvPr>
          <p:cNvSpPr/>
          <p:nvPr/>
        </p:nvSpPr>
        <p:spPr>
          <a:xfrm>
            <a:off x="5317657" y="5713611"/>
            <a:ext cx="3088983" cy="5000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1FCC1-3DC4-42EA-886C-B75B8778B375}"/>
              </a:ext>
            </a:extLst>
          </p:cNvPr>
          <p:cNvSpPr txBox="1"/>
          <p:nvPr/>
        </p:nvSpPr>
        <p:spPr>
          <a:xfrm>
            <a:off x="6233671" y="4663745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외부 화면에서 탭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시작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EC00D9-7E6F-4B25-A5FC-674A9F1C3350}"/>
              </a:ext>
            </a:extLst>
          </p:cNvPr>
          <p:cNvSpPr txBox="1"/>
          <p:nvPr/>
        </p:nvSpPr>
        <p:spPr>
          <a:xfrm>
            <a:off x="6233671" y="5237733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식물 보이기 </a:t>
            </a:r>
            <a:r>
              <a:rPr lang="en-US" altLang="ko-KR" sz="1200" b="1" dirty="0">
                <a:solidFill>
                  <a:schemeClr val="bg1"/>
                </a:solidFill>
              </a:rPr>
              <a:t>/ </a:t>
            </a:r>
            <a:r>
              <a:rPr lang="ko-KR" altLang="en-US" sz="1200" b="1" dirty="0">
                <a:solidFill>
                  <a:schemeClr val="bg1"/>
                </a:solidFill>
              </a:rPr>
              <a:t>사리지게 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FA861F-A505-4F8A-9197-69AD513CBDAB}"/>
              </a:ext>
            </a:extLst>
          </p:cNvPr>
          <p:cNvSpPr txBox="1"/>
          <p:nvPr/>
        </p:nvSpPr>
        <p:spPr>
          <a:xfrm>
            <a:off x="6233671" y="5808180"/>
            <a:ext cx="223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외부화면에서 스킬 사용</a:t>
            </a:r>
          </a:p>
        </p:txBody>
      </p:sp>
    </p:spTree>
    <p:extLst>
      <p:ext uri="{BB962C8B-B14F-4D97-AF65-F5344CB8AC3E}">
        <p14:creationId xmlns:p14="http://schemas.microsoft.com/office/powerpoint/2010/main" val="256040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123176-D9CC-4EEC-B19D-8992D148D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26" y="1313228"/>
            <a:ext cx="4376339" cy="4376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313A0-1B06-49BD-8EDC-69F0377FF555}"/>
              </a:ext>
            </a:extLst>
          </p:cNvPr>
          <p:cNvSpPr txBox="1"/>
          <p:nvPr/>
        </p:nvSpPr>
        <p:spPr>
          <a:xfrm>
            <a:off x="20" y="1367191"/>
            <a:ext cx="433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게임 내 화면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실내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FCD485-3F89-4FB3-9BDF-2AC2531FE839}"/>
              </a:ext>
            </a:extLst>
          </p:cNvPr>
          <p:cNvCxnSpPr>
            <a:cxnSpLocks/>
          </p:cNvCxnSpPr>
          <p:nvPr/>
        </p:nvCxnSpPr>
        <p:spPr>
          <a:xfrm>
            <a:off x="1070262" y="1882992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7665A73-C8AD-41D2-ABDF-A292815B388C}"/>
              </a:ext>
            </a:extLst>
          </p:cNvPr>
          <p:cNvSpPr txBox="1"/>
          <p:nvPr/>
        </p:nvSpPr>
        <p:spPr>
          <a:xfrm>
            <a:off x="7600927" y="1367191"/>
            <a:ext cx="433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게임 외 화면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실외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286DA3-61F1-4DE9-974F-006A2E34B779}"/>
              </a:ext>
            </a:extLst>
          </p:cNvPr>
          <p:cNvCxnSpPr>
            <a:cxnSpLocks/>
          </p:cNvCxnSpPr>
          <p:nvPr/>
        </p:nvCxnSpPr>
        <p:spPr>
          <a:xfrm>
            <a:off x="7601190" y="1882992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D0608D-E7FB-4F3B-8767-3C44502D9330}"/>
              </a:ext>
            </a:extLst>
          </p:cNvPr>
          <p:cNvSpPr txBox="1"/>
          <p:nvPr/>
        </p:nvSpPr>
        <p:spPr>
          <a:xfrm>
            <a:off x="1070262" y="2170101"/>
            <a:ext cx="2514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탭 점수에 포함되는 사항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식물이 가지는 기본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기본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스킬 사용에 따른 점수 추가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실내 정원이기 때문에 식물은 날씨에 영향을 받지 않는다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식물에 영향을 주는 요인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물</a:t>
            </a:r>
            <a:r>
              <a:rPr lang="en-US" altLang="ko-KR" sz="1200" b="1" dirty="0">
                <a:solidFill>
                  <a:schemeClr val="bg1"/>
                </a:solidFill>
              </a:rPr>
              <a:t> : </a:t>
            </a:r>
            <a:r>
              <a:rPr lang="ko-KR" altLang="en-US" sz="1200" b="1" dirty="0">
                <a:solidFill>
                  <a:schemeClr val="bg1"/>
                </a:solidFill>
              </a:rPr>
              <a:t>일정 시간 동안 물을 주지 않으면</a:t>
            </a:r>
            <a:r>
              <a:rPr lang="en-US" altLang="ko-KR" sz="1200" b="1" dirty="0">
                <a:solidFill>
                  <a:schemeClr val="bg1"/>
                </a:solidFill>
              </a:rPr>
              <a:t>, HP</a:t>
            </a:r>
            <a:r>
              <a:rPr lang="ko-KR" altLang="en-US" sz="1200" b="1" dirty="0">
                <a:solidFill>
                  <a:schemeClr val="bg1"/>
                </a:solidFill>
              </a:rPr>
              <a:t>가 계속해서 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아이템 및 식물 관리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80AAD8-080E-415B-AB67-3E750722B9ED}"/>
              </a:ext>
            </a:extLst>
          </p:cNvPr>
          <p:cNvSpPr txBox="1"/>
          <p:nvPr/>
        </p:nvSpPr>
        <p:spPr>
          <a:xfrm>
            <a:off x="8359542" y="2170101"/>
            <a:ext cx="25147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>
                <a:solidFill>
                  <a:schemeClr val="bg1"/>
                </a:solidFill>
              </a:rPr>
              <a:t>탭 </a:t>
            </a:r>
            <a:r>
              <a:rPr lang="ko-KR" altLang="en-US" sz="1200" b="1" dirty="0">
                <a:solidFill>
                  <a:schemeClr val="bg1"/>
                </a:solidFill>
              </a:rPr>
              <a:t>점수에 포함되는 사항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날씨에 따라 증가한 식물의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기본 탭 점수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스킬 사용에 따른 점수 추가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실외이기 때문에 날씨에 따른 영향이 존재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식물에 맞지 않는 날씨일 때 </a:t>
            </a:r>
            <a:r>
              <a:rPr lang="en-US" altLang="ko-KR" sz="1200" b="1" dirty="0">
                <a:solidFill>
                  <a:schemeClr val="bg1"/>
                </a:solidFill>
              </a:rPr>
              <a:t>: HP </a:t>
            </a:r>
            <a:r>
              <a:rPr lang="ko-KR" altLang="en-US" sz="1200" b="1" dirty="0">
                <a:solidFill>
                  <a:schemeClr val="bg1"/>
                </a:solidFill>
              </a:rPr>
              <a:t>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</a:rPr>
              <a:t>온도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날씨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(2) </a:t>
            </a:r>
            <a:r>
              <a:rPr lang="ko-KR" altLang="en-US" sz="1200" b="1" dirty="0">
                <a:solidFill>
                  <a:schemeClr val="bg1"/>
                </a:solidFill>
              </a:rPr>
              <a:t> 태풍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강풍 등의 날씨에서는 </a:t>
            </a:r>
            <a:r>
              <a:rPr lang="en-US" altLang="ko-KR" sz="1200" b="1" dirty="0">
                <a:solidFill>
                  <a:schemeClr val="bg1"/>
                </a:solidFill>
              </a:rPr>
              <a:t>15</a:t>
            </a:r>
            <a:r>
              <a:rPr lang="ko-KR" altLang="en-US" sz="1200" b="1" dirty="0">
                <a:solidFill>
                  <a:schemeClr val="bg1"/>
                </a:solidFill>
              </a:rPr>
              <a:t>분 후에 모든 식물이 시들어 죽을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</a:rPr>
              <a:t>식물에 영향을 주는 요인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물</a:t>
            </a:r>
            <a:r>
              <a:rPr lang="en-US" altLang="ko-KR" sz="1200" b="1" dirty="0">
                <a:solidFill>
                  <a:schemeClr val="bg1"/>
                </a:solidFill>
              </a:rPr>
              <a:t> : </a:t>
            </a:r>
            <a:r>
              <a:rPr lang="ko-KR" altLang="en-US" sz="1200" b="1" dirty="0">
                <a:solidFill>
                  <a:schemeClr val="bg1"/>
                </a:solidFill>
              </a:rPr>
              <a:t>일정 시간 동안 물을 주지 않으면</a:t>
            </a:r>
            <a:r>
              <a:rPr lang="en-US" altLang="ko-KR" sz="1200" b="1" dirty="0">
                <a:solidFill>
                  <a:schemeClr val="bg1"/>
                </a:solidFill>
              </a:rPr>
              <a:t>, HP</a:t>
            </a:r>
            <a:r>
              <a:rPr lang="ko-KR" altLang="en-US" sz="1200" b="1" dirty="0">
                <a:solidFill>
                  <a:schemeClr val="bg1"/>
                </a:solidFill>
              </a:rPr>
              <a:t>가 계속해서 감소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342900" indent="-3429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</a:rPr>
              <a:t>날씨에 따른 </a:t>
            </a:r>
            <a:r>
              <a:rPr lang="en-US" altLang="ko-KR" sz="1200" b="1" dirty="0">
                <a:solidFill>
                  <a:schemeClr val="bg1"/>
                </a:solidFill>
              </a:rPr>
              <a:t>HP </a:t>
            </a:r>
            <a:r>
              <a:rPr lang="ko-KR" altLang="en-US" sz="1200" b="1" dirty="0">
                <a:solidFill>
                  <a:schemeClr val="bg1"/>
                </a:solidFill>
              </a:rPr>
              <a:t>감소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7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36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44E5-C85D-475E-A5B3-92B715A9D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83" y="264886"/>
            <a:ext cx="4934857" cy="4934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9A573-D1D2-41BC-A93D-A495F328BB38}"/>
              </a:ext>
            </a:extLst>
          </p:cNvPr>
          <p:cNvSpPr txBox="1"/>
          <p:nvPr/>
        </p:nvSpPr>
        <p:spPr>
          <a:xfrm>
            <a:off x="1206334" y="2321009"/>
            <a:ext cx="9794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Q</a:t>
            </a:r>
            <a:r>
              <a:rPr lang="en-US" altLang="ko-KR" sz="7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&amp;</a:t>
            </a:r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4873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C44E5-C85D-475E-A5B3-92B715A9D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83" y="264886"/>
            <a:ext cx="4934857" cy="4934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D9A573-D1D2-41BC-A93D-A495F328BB38}"/>
              </a:ext>
            </a:extLst>
          </p:cNvPr>
          <p:cNvSpPr txBox="1"/>
          <p:nvPr/>
        </p:nvSpPr>
        <p:spPr>
          <a:xfrm>
            <a:off x="1206334" y="2321009"/>
            <a:ext cx="9794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80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630D7FC-F734-4C0F-B263-BAE928167CDE}"/>
              </a:ext>
            </a:extLst>
          </p:cNvPr>
          <p:cNvSpPr/>
          <p:nvPr/>
        </p:nvSpPr>
        <p:spPr>
          <a:xfrm>
            <a:off x="-15221" y="0"/>
            <a:ext cx="12207220" cy="6858000"/>
          </a:xfrm>
          <a:prstGeom prst="triangle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D2FCFA-1CE7-47CA-A260-28320503EE39}"/>
              </a:ext>
            </a:extLst>
          </p:cNvPr>
          <p:cNvGrpSpPr/>
          <p:nvPr/>
        </p:nvGrpSpPr>
        <p:grpSpPr>
          <a:xfrm>
            <a:off x="1195298" y="1447093"/>
            <a:ext cx="2497015" cy="4040013"/>
            <a:chOff x="489784" y="1574817"/>
            <a:chExt cx="2497015" cy="40400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16FAE0-826F-47EB-A97C-194CFD28B0C2}"/>
                </a:ext>
              </a:extLst>
            </p:cNvPr>
            <p:cNvSpPr/>
            <p:nvPr/>
          </p:nvSpPr>
          <p:spPr>
            <a:xfrm>
              <a:off x="611495" y="1574817"/>
              <a:ext cx="2253599" cy="3937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4E93C0-E148-47A1-9AB5-A90520537BE0}"/>
                </a:ext>
              </a:extLst>
            </p:cNvPr>
            <p:cNvSpPr/>
            <p:nvPr/>
          </p:nvSpPr>
          <p:spPr>
            <a:xfrm flipH="1">
              <a:off x="1671941" y="3522460"/>
              <a:ext cx="172918" cy="141550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8C1972-7CD1-4095-AD3D-305E35F5B9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410" y="3593235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58DAD38-D940-4803-91A6-DF2AB5AF9131}"/>
                </a:ext>
              </a:extLst>
            </p:cNvPr>
            <p:cNvCxnSpPr>
              <a:cxnSpLocks/>
            </p:cNvCxnSpPr>
            <p:nvPr/>
          </p:nvCxnSpPr>
          <p:spPr>
            <a:xfrm>
              <a:off x="1940110" y="3593235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BB5EA7-ED26-4989-94A3-CA3649024AAD}"/>
                </a:ext>
              </a:extLst>
            </p:cNvPr>
            <p:cNvSpPr txBox="1"/>
            <p:nvPr/>
          </p:nvSpPr>
          <p:spPr>
            <a:xfrm>
              <a:off x="489784" y="3697274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FF7C80"/>
                  </a:solidFill>
                </a:rPr>
                <a:t>Jin</a:t>
              </a:r>
              <a:r>
                <a:rPr lang="en-US" altLang="ko-KR" b="1" dirty="0">
                  <a:solidFill>
                    <a:srgbClr val="FF7C80"/>
                  </a:solidFill>
                </a:rPr>
                <a:t> </a:t>
              </a:r>
              <a:r>
                <a:rPr lang="en-US" altLang="ko-KR" b="1" dirty="0" err="1">
                  <a:solidFill>
                    <a:srgbClr val="FF7C80"/>
                  </a:solidFill>
                </a:rPr>
                <a:t>Yeon</a:t>
              </a:r>
              <a:r>
                <a:rPr lang="en-US" altLang="ko-KR" b="1" dirty="0">
                  <a:solidFill>
                    <a:srgbClr val="FF7C80"/>
                  </a:solidFill>
                </a:rPr>
                <a:t> </a:t>
              </a:r>
              <a:r>
                <a:rPr lang="en-US" altLang="ko-KR" b="1" dirty="0" err="1">
                  <a:solidFill>
                    <a:srgbClr val="FF7C80"/>
                  </a:solidFill>
                </a:rPr>
                <a:t>Ju</a:t>
              </a:r>
              <a:endParaRPr lang="ko-KR" altLang="en-US" b="1" dirty="0">
                <a:solidFill>
                  <a:srgbClr val="FF7C8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A16F9-8B27-4D29-8CB4-E8D7B75FE132}"/>
                </a:ext>
              </a:extLst>
            </p:cNvPr>
            <p:cNvSpPr txBox="1"/>
            <p:nvPr/>
          </p:nvSpPr>
          <p:spPr>
            <a:xfrm>
              <a:off x="801461" y="4235283"/>
              <a:ext cx="1740959" cy="84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Leader(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총괄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Server &amp; DB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구축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14616F-D83C-4660-98EC-70B38C7C3C71}"/>
                </a:ext>
              </a:extLst>
            </p:cNvPr>
            <p:cNvSpPr/>
            <p:nvPr/>
          </p:nvSpPr>
          <p:spPr>
            <a:xfrm>
              <a:off x="611492" y="5473685"/>
              <a:ext cx="2253602" cy="14114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3BEA8BF-CBBC-4B71-821E-021E0695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91" y="1658144"/>
              <a:ext cx="2253603" cy="1598392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0D1B987-ACA5-412B-BF6B-C770A0047C4E}"/>
                </a:ext>
              </a:extLst>
            </p:cNvPr>
            <p:cNvSpPr/>
            <p:nvPr/>
          </p:nvSpPr>
          <p:spPr>
            <a:xfrm>
              <a:off x="611495" y="1574817"/>
              <a:ext cx="2253600" cy="176166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24B90E-644A-4D89-BB28-30877B9C7D80}"/>
              </a:ext>
            </a:extLst>
          </p:cNvPr>
          <p:cNvGrpSpPr/>
          <p:nvPr/>
        </p:nvGrpSpPr>
        <p:grpSpPr>
          <a:xfrm>
            <a:off x="6091558" y="1446469"/>
            <a:ext cx="2497015" cy="4045899"/>
            <a:chOff x="6358503" y="1574194"/>
            <a:chExt cx="2497015" cy="404589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B09EBE-C04C-4D0C-B2B0-01B857D46585}"/>
                </a:ext>
              </a:extLst>
            </p:cNvPr>
            <p:cNvSpPr/>
            <p:nvPr/>
          </p:nvSpPr>
          <p:spPr>
            <a:xfrm>
              <a:off x="6480224" y="1574194"/>
              <a:ext cx="2253589" cy="39917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CBC0D-7AE1-4485-AD76-96F278D1BBE8}"/>
                </a:ext>
              </a:extLst>
            </p:cNvPr>
            <p:cNvSpPr/>
            <p:nvPr/>
          </p:nvSpPr>
          <p:spPr>
            <a:xfrm flipH="1">
              <a:off x="7506806" y="3495432"/>
              <a:ext cx="172918" cy="141550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F191B91-5E4B-4234-9DEF-1B8A3D91F5A7}"/>
                </a:ext>
              </a:extLst>
            </p:cNvPr>
            <p:cNvCxnSpPr>
              <a:cxnSpLocks/>
            </p:cNvCxnSpPr>
            <p:nvPr/>
          </p:nvCxnSpPr>
          <p:spPr>
            <a:xfrm>
              <a:off x="6746275" y="3566207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7EF8104-E243-42E2-A358-9FA9B342AAA5}"/>
                </a:ext>
              </a:extLst>
            </p:cNvPr>
            <p:cNvCxnSpPr>
              <a:cxnSpLocks/>
            </p:cNvCxnSpPr>
            <p:nvPr/>
          </p:nvCxnSpPr>
          <p:spPr>
            <a:xfrm>
              <a:off x="7774975" y="3566207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6FDE4D-C3AA-489F-8DF5-2DCF1DB02843}"/>
                </a:ext>
              </a:extLst>
            </p:cNvPr>
            <p:cNvSpPr txBox="1"/>
            <p:nvPr/>
          </p:nvSpPr>
          <p:spPr>
            <a:xfrm>
              <a:off x="6358503" y="3700506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8CBBD0"/>
                  </a:solidFill>
                </a:rPr>
                <a:t>Jo Su </a:t>
              </a:r>
              <a:r>
                <a:rPr lang="en-US" altLang="ko-KR" b="1" dirty="0" err="1">
                  <a:solidFill>
                    <a:srgbClr val="8CBBD0"/>
                  </a:solidFill>
                </a:rPr>
                <a:t>Jeong</a:t>
              </a:r>
              <a:endParaRPr lang="ko-KR" altLang="en-US" b="1" dirty="0">
                <a:solidFill>
                  <a:srgbClr val="8CBBD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D616F-583E-49EA-856F-7BEA7F4682F5}"/>
                </a:ext>
              </a:extLst>
            </p:cNvPr>
            <p:cNvSpPr txBox="1"/>
            <p:nvPr/>
          </p:nvSpPr>
          <p:spPr>
            <a:xfrm>
              <a:off x="6675241" y="4210752"/>
              <a:ext cx="2066192" cy="8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기획부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게임 시나리오 기획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디자인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7CFCC8-220C-4355-8444-2D5EC49D2D0F}"/>
                </a:ext>
              </a:extLst>
            </p:cNvPr>
            <p:cNvSpPr/>
            <p:nvPr/>
          </p:nvSpPr>
          <p:spPr>
            <a:xfrm>
              <a:off x="6472604" y="5471946"/>
              <a:ext cx="2261213" cy="148147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776C4A0-4117-4BA3-BBC4-7336C1DC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0210" y="1657520"/>
              <a:ext cx="2253603" cy="1598385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259352-809F-4806-820B-0D9897444B2B}"/>
                </a:ext>
              </a:extLst>
            </p:cNvPr>
            <p:cNvSpPr/>
            <p:nvPr/>
          </p:nvSpPr>
          <p:spPr>
            <a:xfrm>
              <a:off x="6480224" y="1574194"/>
              <a:ext cx="2253589" cy="176166"/>
            </a:xfrm>
            <a:prstGeom prst="rect">
              <a:avLst/>
            </a:prstGeom>
            <a:solidFill>
              <a:srgbClr val="8CB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DDC685-1BD6-4918-A0F5-77E244375E7F}"/>
              </a:ext>
            </a:extLst>
          </p:cNvPr>
          <p:cNvGrpSpPr/>
          <p:nvPr/>
        </p:nvGrpSpPr>
        <p:grpSpPr>
          <a:xfrm>
            <a:off x="3640567" y="1446470"/>
            <a:ext cx="2497015" cy="4040637"/>
            <a:chOff x="3411967" y="1574194"/>
            <a:chExt cx="2497015" cy="40406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D26834-EFCA-4D56-B1B3-BA50154E6ED1}"/>
                </a:ext>
              </a:extLst>
            </p:cNvPr>
            <p:cNvSpPr/>
            <p:nvPr/>
          </p:nvSpPr>
          <p:spPr>
            <a:xfrm>
              <a:off x="3545858" y="1658144"/>
              <a:ext cx="2253603" cy="39176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F004D8-ED3B-4A40-A337-4E7BBAE19A12}"/>
                </a:ext>
              </a:extLst>
            </p:cNvPr>
            <p:cNvSpPr/>
            <p:nvPr/>
          </p:nvSpPr>
          <p:spPr>
            <a:xfrm flipH="1">
              <a:off x="4574016" y="3496056"/>
              <a:ext cx="172918" cy="1415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BF5AC59-1683-469B-9DC8-427DE2868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13485" y="3566831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E6B0F25-52EA-474A-95AB-862C0BCFB9A8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85" y="3566831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F6A197-F1CE-4E78-B736-B4062B9474B1}"/>
                </a:ext>
              </a:extLst>
            </p:cNvPr>
            <p:cNvSpPr txBox="1"/>
            <p:nvPr/>
          </p:nvSpPr>
          <p:spPr>
            <a:xfrm>
              <a:off x="3411967" y="3697275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C000"/>
                  </a:solidFill>
                </a:rPr>
                <a:t>Kim Tea Woo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D82F1-A5CB-4CAC-AD8A-D57E735B93EE}"/>
                </a:ext>
              </a:extLst>
            </p:cNvPr>
            <p:cNvSpPr txBox="1"/>
            <p:nvPr/>
          </p:nvSpPr>
          <p:spPr>
            <a:xfrm>
              <a:off x="3740889" y="4211376"/>
              <a:ext cx="2066192" cy="567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Application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개발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396605-86D2-4659-9144-89309A19A90B}"/>
                </a:ext>
              </a:extLst>
            </p:cNvPr>
            <p:cNvSpPr/>
            <p:nvPr/>
          </p:nvSpPr>
          <p:spPr>
            <a:xfrm>
              <a:off x="3545851" y="5472570"/>
              <a:ext cx="2253603" cy="1422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A8F9-C3E8-47BF-8E86-AF8F4AF30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45852" y="1658144"/>
              <a:ext cx="2253609" cy="157138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15A2C65-6B2A-435F-874F-B1BA0A88B2B1}"/>
                </a:ext>
              </a:extLst>
            </p:cNvPr>
            <p:cNvSpPr/>
            <p:nvPr/>
          </p:nvSpPr>
          <p:spPr>
            <a:xfrm>
              <a:off x="3545851" y="1574194"/>
              <a:ext cx="2253603" cy="1767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5B809C-C83A-4BC7-AEEC-DFF9C2A3C74B}"/>
              </a:ext>
            </a:extLst>
          </p:cNvPr>
          <p:cNvGrpSpPr/>
          <p:nvPr/>
        </p:nvGrpSpPr>
        <p:grpSpPr>
          <a:xfrm>
            <a:off x="8542565" y="1462988"/>
            <a:ext cx="2497015" cy="4052466"/>
            <a:chOff x="9305091" y="1562364"/>
            <a:chExt cx="2497015" cy="40524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97569D-C80F-4B64-AFC5-16D08A7E15AB}"/>
                </a:ext>
              </a:extLst>
            </p:cNvPr>
            <p:cNvSpPr/>
            <p:nvPr/>
          </p:nvSpPr>
          <p:spPr>
            <a:xfrm>
              <a:off x="9409869" y="1574193"/>
              <a:ext cx="2253598" cy="39923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F728286-B5A5-4E29-9B04-F07F7D67FFEA}"/>
                </a:ext>
              </a:extLst>
            </p:cNvPr>
            <p:cNvSpPr/>
            <p:nvPr/>
          </p:nvSpPr>
          <p:spPr>
            <a:xfrm flipH="1">
              <a:off x="10467140" y="3496055"/>
              <a:ext cx="172918" cy="1415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6A3504-9AE8-4D5F-8662-1015F93D41B3}"/>
                </a:ext>
              </a:extLst>
            </p:cNvPr>
            <p:cNvCxnSpPr>
              <a:cxnSpLocks/>
            </p:cNvCxnSpPr>
            <p:nvPr/>
          </p:nvCxnSpPr>
          <p:spPr>
            <a:xfrm>
              <a:off x="9706609" y="3566830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928CCA-FB47-40B7-9D9A-9F2403DBEED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309" y="3566830"/>
              <a:ext cx="659423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E2B3DE-5DEE-43AE-8AB9-4B1BD6BED155}"/>
                </a:ext>
              </a:extLst>
            </p:cNvPr>
            <p:cNvSpPr txBox="1"/>
            <p:nvPr/>
          </p:nvSpPr>
          <p:spPr>
            <a:xfrm>
              <a:off x="9305091" y="3698941"/>
              <a:ext cx="2497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Lim Jun </a:t>
              </a:r>
              <a:r>
                <a:rPr lang="en-US" altLang="ko-KR" b="1" dirty="0" err="1">
                  <a:solidFill>
                    <a:schemeClr val="tx2">
                      <a:lumMod val="75000"/>
                    </a:schemeClr>
                  </a:solidFill>
                </a:rPr>
                <a:t>Hyeok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516671-0D3D-4B11-A8FA-0166571A5D32}"/>
                </a:ext>
              </a:extLst>
            </p:cNvPr>
            <p:cNvSpPr/>
            <p:nvPr/>
          </p:nvSpPr>
          <p:spPr>
            <a:xfrm>
              <a:off x="9409864" y="5472568"/>
              <a:ext cx="2253603" cy="1422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5C0C8A-0274-442F-9300-058DBA3D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9864" y="1694474"/>
              <a:ext cx="2253918" cy="1565258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4AAF6C-CA65-4A27-B637-68C43AE6E304}"/>
                </a:ext>
              </a:extLst>
            </p:cNvPr>
            <p:cNvSpPr/>
            <p:nvPr/>
          </p:nvSpPr>
          <p:spPr>
            <a:xfrm>
              <a:off x="9400834" y="1562364"/>
              <a:ext cx="2271661" cy="17679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4B35EC-98E0-43CA-8375-7C9088CC466A}"/>
                </a:ext>
              </a:extLst>
            </p:cNvPr>
            <p:cNvSpPr txBox="1"/>
            <p:nvPr/>
          </p:nvSpPr>
          <p:spPr>
            <a:xfrm>
              <a:off x="9597275" y="4211375"/>
              <a:ext cx="2066192" cy="82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기획부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게임 밸런스 기획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재정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(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</a:rPr>
                <a:t>총무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4DAC29B-F0DB-4C1F-B168-59BFA819FB5D}"/>
              </a:ext>
            </a:extLst>
          </p:cNvPr>
          <p:cNvCxnSpPr>
            <a:cxnSpLocks/>
          </p:cNvCxnSpPr>
          <p:nvPr/>
        </p:nvCxnSpPr>
        <p:spPr>
          <a:xfrm flipH="1">
            <a:off x="914400" y="1009650"/>
            <a:ext cx="13619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034FE8-9A2B-40CB-A999-AC547C80684A}"/>
              </a:ext>
            </a:extLst>
          </p:cNvPr>
          <p:cNvSpPr txBox="1"/>
          <p:nvPr/>
        </p:nvSpPr>
        <p:spPr>
          <a:xfrm>
            <a:off x="2005464" y="444535"/>
            <a:ext cx="1717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Neo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E4EB11-2CA2-4A1D-972E-2D7DFD4C3C9E}"/>
              </a:ext>
            </a:extLst>
          </p:cNvPr>
          <p:cNvSpPr txBox="1"/>
          <p:nvPr/>
        </p:nvSpPr>
        <p:spPr>
          <a:xfrm>
            <a:off x="3194953" y="302501"/>
            <a:ext cx="564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A0E4DB-DE8D-4A90-8E58-ECF0AB83F68A}"/>
              </a:ext>
            </a:extLst>
          </p:cNvPr>
          <p:cNvCxnSpPr>
            <a:cxnSpLocks/>
          </p:cNvCxnSpPr>
          <p:nvPr/>
        </p:nvCxnSpPr>
        <p:spPr>
          <a:xfrm flipH="1">
            <a:off x="3774451" y="1009650"/>
            <a:ext cx="750125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0873903-CC50-4C0A-8C67-3B4D5720D913}"/>
              </a:ext>
            </a:extLst>
          </p:cNvPr>
          <p:cNvCxnSpPr/>
          <p:nvPr/>
        </p:nvCxnSpPr>
        <p:spPr>
          <a:xfrm>
            <a:off x="914400" y="1009650"/>
            <a:ext cx="0" cy="49149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30C20A-EC4B-41FE-85D7-CF7EAAFEBBD7}"/>
              </a:ext>
            </a:extLst>
          </p:cNvPr>
          <p:cNvCxnSpPr/>
          <p:nvPr/>
        </p:nvCxnSpPr>
        <p:spPr>
          <a:xfrm>
            <a:off x="11275707" y="1009650"/>
            <a:ext cx="0" cy="49149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89C709E-AB32-4820-AD05-234719F0A64C}"/>
              </a:ext>
            </a:extLst>
          </p:cNvPr>
          <p:cNvSpPr txBox="1"/>
          <p:nvPr/>
        </p:nvSpPr>
        <p:spPr>
          <a:xfrm>
            <a:off x="7508030" y="5612661"/>
            <a:ext cx="3752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419D98F-0524-4F4D-9DD8-F13C3008FF86}"/>
              </a:ext>
            </a:extLst>
          </p:cNvPr>
          <p:cNvCxnSpPr>
            <a:cxnSpLocks/>
          </p:cNvCxnSpPr>
          <p:nvPr/>
        </p:nvCxnSpPr>
        <p:spPr>
          <a:xfrm flipH="1">
            <a:off x="914401" y="5905048"/>
            <a:ext cx="741044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13C2DDA-FEA1-4CDA-AFE2-E1902E40C615}"/>
              </a:ext>
            </a:extLst>
          </p:cNvPr>
          <p:cNvCxnSpPr>
            <a:cxnSpLocks/>
          </p:cNvCxnSpPr>
          <p:nvPr/>
        </p:nvCxnSpPr>
        <p:spPr>
          <a:xfrm flipH="1">
            <a:off x="10382250" y="5905048"/>
            <a:ext cx="8934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D4E6A300-9AC3-4DA7-BD71-549C9BD0D321}"/>
              </a:ext>
            </a:extLst>
          </p:cNvPr>
          <p:cNvSpPr/>
          <p:nvPr/>
        </p:nvSpPr>
        <p:spPr>
          <a:xfrm rot="4562267">
            <a:off x="494073" y="499363"/>
            <a:ext cx="5129509" cy="5617638"/>
          </a:xfrm>
          <a:prstGeom prst="arc">
            <a:avLst>
              <a:gd name="adj1" fmla="val 16628892"/>
              <a:gd name="adj2" fmla="val 20569278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6F3E18D-BB7F-408B-AD1F-87BE71068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2" y="665877"/>
            <a:ext cx="4376339" cy="43763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2FC962-C90A-4089-BFBF-31FCD214E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31" y="3532386"/>
            <a:ext cx="1769783" cy="17697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4EF605-BBBB-498C-B3FD-21ADED13A866}"/>
              </a:ext>
            </a:extLst>
          </p:cNvPr>
          <p:cNvSpPr txBox="1"/>
          <p:nvPr/>
        </p:nvSpPr>
        <p:spPr>
          <a:xfrm>
            <a:off x="1988015" y="657388"/>
            <a:ext cx="9794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Gaia Project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CFA85F-FA9B-4D5F-833E-7A61488EC17A}"/>
              </a:ext>
            </a:extLst>
          </p:cNvPr>
          <p:cNvSpPr txBox="1"/>
          <p:nvPr/>
        </p:nvSpPr>
        <p:spPr>
          <a:xfrm>
            <a:off x="7680940" y="1501149"/>
            <a:ext cx="226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Gardening In App</a:t>
            </a:r>
            <a:endParaRPr lang="ko-KR" altLang="en-US" sz="1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A05FE9A-5E06-41C4-B77E-E30763ADDBF3}"/>
              </a:ext>
            </a:extLst>
          </p:cNvPr>
          <p:cNvCxnSpPr/>
          <p:nvPr/>
        </p:nvCxnSpPr>
        <p:spPr>
          <a:xfrm>
            <a:off x="5129861" y="1808926"/>
            <a:ext cx="64071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8549396-A1F6-4BC0-B234-F76D5A348292}"/>
              </a:ext>
            </a:extLst>
          </p:cNvPr>
          <p:cNvSpPr txBox="1"/>
          <p:nvPr/>
        </p:nvSpPr>
        <p:spPr>
          <a:xfrm>
            <a:off x="5299400" y="1980834"/>
            <a:ext cx="509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앱으로 키우는 나만의 식물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6DA747-DBE3-4282-9C90-0B4090567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42" y="3772721"/>
            <a:ext cx="698763" cy="69876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70E7990-FB26-4B09-A73A-06702D3DDE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24" y="2664501"/>
            <a:ext cx="701078" cy="70107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5BD2219-25FD-4DB1-9EC1-8A559E892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83" y="4781529"/>
            <a:ext cx="908027" cy="66863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A16FB5E-1D86-4FA2-B6CC-ABE71190E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0" y="5585266"/>
            <a:ext cx="713506" cy="71350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8DD2CAF-0140-4F02-A378-E2B87BAC46D6}"/>
              </a:ext>
            </a:extLst>
          </p:cNvPr>
          <p:cNvSpPr txBox="1"/>
          <p:nvPr/>
        </p:nvSpPr>
        <p:spPr>
          <a:xfrm>
            <a:off x="7129887" y="2764832"/>
            <a:ext cx="3680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아이템과 스킬을 활용하여</a:t>
            </a:r>
            <a:r>
              <a:rPr lang="en-US" altLang="ko-KR" sz="1100" b="1" dirty="0">
                <a:solidFill>
                  <a:schemeClr val="bg1"/>
                </a:solidFill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</a:rPr>
              <a:t>탭을 이용해 점수를 획득하는 식물 키우기 게임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B349A2-C9C9-4B5C-9849-2ABA50D51F2C}"/>
              </a:ext>
            </a:extLst>
          </p:cNvPr>
          <p:cNvSpPr txBox="1"/>
          <p:nvPr/>
        </p:nvSpPr>
        <p:spPr>
          <a:xfrm>
            <a:off x="6845873" y="3646252"/>
            <a:ext cx="4494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기상청 빅데이터를 이용한 실시간 날씨 데이터 사용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100" b="1" dirty="0">
                <a:solidFill>
                  <a:schemeClr val="bg1"/>
                </a:solidFill>
              </a:rPr>
              <a:t>식물에 따른 날씨에 영향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    (1) </a:t>
            </a:r>
            <a:r>
              <a:rPr lang="ko-KR" altLang="en-US" sz="1100" b="1" dirty="0">
                <a:solidFill>
                  <a:schemeClr val="bg1"/>
                </a:solidFill>
              </a:rPr>
              <a:t>날씨 별 탭 점수 증가 </a:t>
            </a:r>
            <a:r>
              <a:rPr lang="en-US" altLang="ko-KR" sz="1100" b="1" dirty="0">
                <a:solidFill>
                  <a:schemeClr val="bg1"/>
                </a:solidFill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</a:rPr>
              <a:t>감소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    (2) </a:t>
            </a:r>
            <a:r>
              <a:rPr lang="ko-KR" altLang="en-US" sz="1100" b="1" dirty="0">
                <a:solidFill>
                  <a:schemeClr val="bg1"/>
                </a:solidFill>
              </a:rPr>
              <a:t>날씨 별 식물 </a:t>
            </a:r>
            <a:r>
              <a:rPr lang="en-US" altLang="ko-KR" sz="1100" b="1" dirty="0">
                <a:solidFill>
                  <a:schemeClr val="bg1"/>
                </a:solidFill>
              </a:rPr>
              <a:t>HP </a:t>
            </a:r>
            <a:r>
              <a:rPr lang="ko-KR" altLang="en-US" sz="1100" b="1" dirty="0">
                <a:solidFill>
                  <a:schemeClr val="bg1"/>
                </a:solidFill>
              </a:rPr>
              <a:t>감소량 차이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D9CC2E-F75F-41EC-B339-09F71193CE3B}"/>
              </a:ext>
            </a:extLst>
          </p:cNvPr>
          <p:cNvSpPr txBox="1"/>
          <p:nvPr/>
        </p:nvSpPr>
        <p:spPr>
          <a:xfrm>
            <a:off x="6483156" y="4945816"/>
            <a:ext cx="4872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실제 식물 별 특징을 바탕으로 계산된 날씨에 따른  영향과 물주기 시간으로 실제 식물을 키우는 것 같은 생생함을 제공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61D809-4337-42C4-87E9-AF17E9933A02}"/>
              </a:ext>
            </a:extLst>
          </p:cNvPr>
          <p:cNvSpPr txBox="1"/>
          <p:nvPr/>
        </p:nvSpPr>
        <p:spPr>
          <a:xfrm>
            <a:off x="5373721" y="5796942"/>
            <a:ext cx="4109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기상 및 일정 알림까지 제공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자신이 키운 식물이 나의 일정을 알려준다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5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67BE2-2B10-4754-AAE1-31878FFF2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5043" cy="56800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60966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Main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40794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60966" y="1420048"/>
            <a:ext cx="6545943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탭을 통해 식물을 키워보세요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식물에게 물을 줘야해요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</a:rPr>
              <a:t>물을 주지 않으면 꽃이 시들어 버립니다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HP</a:t>
            </a:r>
            <a:r>
              <a:rPr lang="ko-KR" altLang="en-US" sz="1600" b="1" dirty="0">
                <a:solidFill>
                  <a:schemeClr val="bg1"/>
                </a:solidFill>
              </a:rPr>
              <a:t>가 줄어든 꽃은 아이템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     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을 사용해 채워줄 수 있어요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AF335B-219C-41D2-9909-161636D38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64" y="2263301"/>
            <a:ext cx="312410" cy="312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64C88F-32A4-4BC8-86F0-E009BCE5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55" y="2823025"/>
            <a:ext cx="581298" cy="5812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DA968B-C5E9-4DFA-B313-A1AA76E8A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55" y="3654612"/>
            <a:ext cx="581298" cy="5812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A1DE1C-AE69-43AA-B783-863E94D36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58" y="4499262"/>
            <a:ext cx="504091" cy="5040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85785B-0A50-4388-AC45-3CFC0C885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32" y="2823025"/>
            <a:ext cx="603325" cy="6033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A9B5E-D770-439C-B59A-FA7FBF5CCC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32" y="3615237"/>
            <a:ext cx="633631" cy="6336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C10F264-F56A-4832-838C-BB9699B2F1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42" y="4437755"/>
            <a:ext cx="608821" cy="6088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9FA92E-2A96-4C62-89EB-D96217716E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75" y="5235463"/>
            <a:ext cx="668353" cy="6683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F3CC96-1E3B-4035-AF6F-F14F12CCEE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47" y="2823025"/>
            <a:ext cx="682813" cy="6828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FEEDC52-0651-498F-A407-EB95BFFC2B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47" y="3626587"/>
            <a:ext cx="667101" cy="6671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547A32B-8F9C-4D13-9759-0C9D7B0356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97" y="4445840"/>
            <a:ext cx="625651" cy="62565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CE3AF1B-AEAB-4C9D-8C7E-FAFEE23B45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58" y="5192240"/>
            <a:ext cx="542695" cy="5426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EF6B7B9-FC9E-4EAC-9B14-4FE484217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71" y="5903816"/>
            <a:ext cx="544287" cy="54428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05167E7-D0E6-496E-AD83-C3606CAD7436}"/>
              </a:ext>
            </a:extLst>
          </p:cNvPr>
          <p:cNvSpPr txBox="1"/>
          <p:nvPr/>
        </p:nvSpPr>
        <p:spPr>
          <a:xfrm>
            <a:off x="4792976" y="2790508"/>
            <a:ext cx="160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Seed(</a:t>
            </a:r>
            <a:r>
              <a:rPr lang="ko-KR" altLang="en-US" sz="1400" b="1" dirty="0">
                <a:solidFill>
                  <a:schemeClr val="bg1"/>
                </a:solidFill>
              </a:rPr>
              <a:t>점수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게임 내 재화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탭을 통해서 획득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138258-2C94-4082-A72F-8C8EEEB84F34}"/>
              </a:ext>
            </a:extLst>
          </p:cNvPr>
          <p:cNvSpPr txBox="1"/>
          <p:nvPr/>
        </p:nvSpPr>
        <p:spPr>
          <a:xfrm>
            <a:off x="4792976" y="3604093"/>
            <a:ext cx="179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Fruit</a:t>
            </a:r>
          </a:p>
          <a:p>
            <a:r>
              <a:rPr lang="ko-KR" altLang="en-US" sz="1100" b="1" dirty="0" err="1">
                <a:solidFill>
                  <a:schemeClr val="bg1"/>
                </a:solidFill>
              </a:rPr>
              <a:t>현금성</a:t>
            </a:r>
            <a:r>
              <a:rPr lang="ko-KR" altLang="en-US" sz="1100" b="1" dirty="0">
                <a:solidFill>
                  <a:schemeClr val="bg1"/>
                </a:solidFill>
              </a:rPr>
              <a:t> 재화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현금 구매를 통해서 획득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C1F078-3969-4763-AADC-35F3B2F90CD9}"/>
              </a:ext>
            </a:extLst>
          </p:cNvPr>
          <p:cNvSpPr txBox="1"/>
          <p:nvPr/>
        </p:nvSpPr>
        <p:spPr>
          <a:xfrm>
            <a:off x="4792976" y="4487433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설정 창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게임 내 설정 기능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7B2597-59DC-4481-87E9-A6C7EF223D08}"/>
              </a:ext>
            </a:extLst>
          </p:cNvPr>
          <p:cNvSpPr txBox="1"/>
          <p:nvPr/>
        </p:nvSpPr>
        <p:spPr>
          <a:xfrm>
            <a:off x="4792976" y="5197880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 주기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식물에게 물 주기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756C3E-12E5-48CE-851E-43B3867FA5F5}"/>
              </a:ext>
            </a:extLst>
          </p:cNvPr>
          <p:cNvSpPr txBox="1"/>
          <p:nvPr/>
        </p:nvSpPr>
        <p:spPr>
          <a:xfrm>
            <a:off x="4792976" y="5894683"/>
            <a:ext cx="179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체력 물약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식물의 </a:t>
            </a:r>
            <a:r>
              <a:rPr lang="en-US" altLang="ko-KR" sz="1100" b="1" dirty="0">
                <a:solidFill>
                  <a:schemeClr val="bg1"/>
                </a:solidFill>
              </a:rPr>
              <a:t>HP</a:t>
            </a:r>
            <a:r>
              <a:rPr lang="ko-KR" altLang="en-US" sz="1100" b="1" dirty="0">
                <a:solidFill>
                  <a:schemeClr val="bg1"/>
                </a:solidFill>
              </a:rPr>
              <a:t> 증가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0EA888-5A0B-4086-9507-16B5DC1FF8A9}"/>
              </a:ext>
            </a:extLst>
          </p:cNvPr>
          <p:cNvSpPr txBox="1"/>
          <p:nvPr/>
        </p:nvSpPr>
        <p:spPr>
          <a:xfrm>
            <a:off x="7313765" y="2875147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일정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등록 및 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65BC8F-7F8E-4EB6-9CBB-54AF39BCF82A}"/>
              </a:ext>
            </a:extLst>
          </p:cNvPr>
          <p:cNvSpPr txBox="1"/>
          <p:nvPr/>
        </p:nvSpPr>
        <p:spPr>
          <a:xfrm>
            <a:off x="7313765" y="3688731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꽃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Flower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ABDBE8-EFB3-415F-9D86-C5E78BAEF12F}"/>
              </a:ext>
            </a:extLst>
          </p:cNvPr>
          <p:cNvSpPr txBox="1"/>
          <p:nvPr/>
        </p:nvSpPr>
        <p:spPr>
          <a:xfrm>
            <a:off x="7313765" y="4512780"/>
            <a:ext cx="16081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스킬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Skill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42D3603-A148-437A-A238-BF2B5C510B58}"/>
              </a:ext>
            </a:extLst>
          </p:cNvPr>
          <p:cNvSpPr txBox="1"/>
          <p:nvPr/>
        </p:nvSpPr>
        <p:spPr>
          <a:xfrm>
            <a:off x="7313764" y="5331112"/>
            <a:ext cx="2059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Dry Flower</a:t>
            </a:r>
            <a:r>
              <a:rPr lang="ko-KR" altLang="en-US" sz="1400" b="1" dirty="0">
                <a:solidFill>
                  <a:schemeClr val="bg1"/>
                </a:solidFill>
              </a:rPr>
              <a:t>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Dry Flower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E5B1ED-85A6-4797-8BD8-BE66CCB6F3F4}"/>
              </a:ext>
            </a:extLst>
          </p:cNvPr>
          <p:cNvSpPr txBox="1"/>
          <p:nvPr/>
        </p:nvSpPr>
        <p:spPr>
          <a:xfrm>
            <a:off x="9700260" y="2938010"/>
            <a:ext cx="1837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내보내기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Out Door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77FC61-AFF2-4D65-8241-77742C2B7CF7}"/>
              </a:ext>
            </a:extLst>
          </p:cNvPr>
          <p:cNvSpPr txBox="1"/>
          <p:nvPr/>
        </p:nvSpPr>
        <p:spPr>
          <a:xfrm>
            <a:off x="9700260" y="3766515"/>
            <a:ext cx="1997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상점 아이템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Store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CE4331-7197-40DE-8331-38C16B2BCBF5}"/>
              </a:ext>
            </a:extLst>
          </p:cNvPr>
          <p:cNvSpPr txBox="1"/>
          <p:nvPr/>
        </p:nvSpPr>
        <p:spPr>
          <a:xfrm>
            <a:off x="9700260" y="4520895"/>
            <a:ext cx="1997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업적 관리 화면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업적 </a:t>
            </a:r>
            <a:r>
              <a:rPr lang="en-US" altLang="ko-KR" sz="1100" b="1" dirty="0">
                <a:solidFill>
                  <a:schemeClr val="bg1"/>
                </a:solidFill>
              </a:rPr>
              <a:t> page </a:t>
            </a:r>
            <a:r>
              <a:rPr lang="ko-KR" altLang="en-US" sz="1100" b="1" dirty="0">
                <a:solidFill>
                  <a:schemeClr val="bg1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018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21BE30B4-B459-494A-998A-133D473F3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6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888866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Flower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3968694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888866" y="1420048"/>
            <a:ext cx="6545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원하는 꽃을 구입하고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레벨을 높여 꽃을 성장시켜 주세요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꽃이 성장할 수록 이미지와 획득할 수 있는 씨앗의 개수가 달라집니다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0D3ED-4FB5-40B0-AD80-1554EADB4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67" y="2749240"/>
            <a:ext cx="764446" cy="764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78E907-9712-4E05-8B7D-0A725DC24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68" y="3426617"/>
            <a:ext cx="764446" cy="7644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BCDC5-E201-403A-8645-345163614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94" y="4140554"/>
            <a:ext cx="777219" cy="7772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C7FDD9-027F-4741-94A6-94ECE4551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80" y="4817931"/>
            <a:ext cx="766498" cy="7664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4827AC-CE85-41E6-B511-5CDDF04872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1" y="2732317"/>
            <a:ext cx="722311" cy="7223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5DBE6B3-81CA-4255-9939-C9C932305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22" y="2894738"/>
            <a:ext cx="517924" cy="5179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6291328-C91A-473B-AF3C-193660EA1B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80" y="5544641"/>
            <a:ext cx="766498" cy="7664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1DA6CAE-C130-41B4-82DB-52CE392FA64C}"/>
              </a:ext>
            </a:extLst>
          </p:cNvPr>
          <p:cNvSpPr txBox="1"/>
          <p:nvPr/>
        </p:nvSpPr>
        <p:spPr>
          <a:xfrm>
            <a:off x="4838515" y="2808297"/>
            <a:ext cx="1207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민들레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50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744E7B-E6D0-4AAE-93B2-CB23BFEBC95F}"/>
              </a:ext>
            </a:extLst>
          </p:cNvPr>
          <p:cNvSpPr txBox="1"/>
          <p:nvPr/>
        </p:nvSpPr>
        <p:spPr>
          <a:xfrm>
            <a:off x="4838514" y="3483029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나팔꽃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2A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3A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4C608F-4DE8-4E79-B1F3-31EEBF5C7593}"/>
              </a:ext>
            </a:extLst>
          </p:cNvPr>
          <p:cNvSpPr txBox="1"/>
          <p:nvPr/>
        </p:nvSpPr>
        <p:spPr>
          <a:xfrm>
            <a:off x="4838514" y="4209008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장미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100A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100A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B71B14-DE62-455B-932C-0ABE3F211C2C}"/>
              </a:ext>
            </a:extLst>
          </p:cNvPr>
          <p:cNvSpPr txBox="1"/>
          <p:nvPr/>
        </p:nvSpPr>
        <p:spPr>
          <a:xfrm>
            <a:off x="4838514" y="4880558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철쭉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12A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2B.500A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30E2E3-5FA4-4580-9399-F574E3414FE6}"/>
              </a:ext>
            </a:extLst>
          </p:cNvPr>
          <p:cNvSpPr txBox="1"/>
          <p:nvPr/>
        </p:nvSpPr>
        <p:spPr>
          <a:xfrm>
            <a:off x="4838514" y="5604724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호야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가격 </a:t>
            </a:r>
            <a:r>
              <a:rPr lang="en-US" altLang="ko-KR" sz="1100" b="1" dirty="0">
                <a:solidFill>
                  <a:schemeClr val="bg1"/>
                </a:solidFill>
              </a:rPr>
              <a:t>: 500A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레벨 점수 </a:t>
            </a:r>
            <a:r>
              <a:rPr lang="en-US" altLang="ko-KR" sz="1100" b="1" dirty="0">
                <a:solidFill>
                  <a:schemeClr val="bg1"/>
                </a:solidFill>
              </a:rPr>
              <a:t>: 50A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5C7F601-621C-4490-ABD9-047EC79FF9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18" y="3600854"/>
            <a:ext cx="504933" cy="50493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F33402D-7089-4FAD-92B7-FEC2147E2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3" y="3224762"/>
            <a:ext cx="895196" cy="8951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9C114D7-01DD-49D0-BA01-FD50A9596C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82" y="4241717"/>
            <a:ext cx="565073" cy="56507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E0FDAC8-FDA7-4E45-BB2E-A5586AB26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82" y="4873278"/>
            <a:ext cx="671072" cy="67107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0B3739D-21D0-4AA2-A707-18B5B09DAE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77" y="5661074"/>
            <a:ext cx="611377" cy="61137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054F71B-FF4A-4EB1-BE75-0F38A7653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51" y="4877446"/>
            <a:ext cx="647468" cy="64746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56B27F1-2068-4756-BB5C-F034902632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85" y="5604724"/>
            <a:ext cx="805384" cy="805384"/>
          </a:xfrm>
          <a:prstGeom prst="rect">
            <a:avLst/>
          </a:prstGeom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36678DD-F640-465E-8BA6-3B2A24207DA9}"/>
              </a:ext>
            </a:extLst>
          </p:cNvPr>
          <p:cNvSpPr/>
          <p:nvPr/>
        </p:nvSpPr>
        <p:spPr>
          <a:xfrm>
            <a:off x="656268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D3E4779-288A-4DE6-8C58-0E31D46BD687}"/>
              </a:ext>
            </a:extLst>
          </p:cNvPr>
          <p:cNvSpPr/>
          <p:nvPr/>
        </p:nvSpPr>
        <p:spPr>
          <a:xfrm>
            <a:off x="745461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213FAD31-02CF-42DB-8EC1-4EB0F87CF95B}"/>
              </a:ext>
            </a:extLst>
          </p:cNvPr>
          <p:cNvSpPr/>
          <p:nvPr/>
        </p:nvSpPr>
        <p:spPr>
          <a:xfrm>
            <a:off x="8416170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3E75958C-6584-47BF-B4C2-5ADBEED540A8}"/>
              </a:ext>
            </a:extLst>
          </p:cNvPr>
          <p:cNvSpPr/>
          <p:nvPr/>
        </p:nvSpPr>
        <p:spPr>
          <a:xfrm>
            <a:off x="9353206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0793BE7-960C-48BC-A1E6-4AB5B39B001C}"/>
              </a:ext>
            </a:extLst>
          </p:cNvPr>
          <p:cNvSpPr/>
          <p:nvPr/>
        </p:nvSpPr>
        <p:spPr>
          <a:xfrm>
            <a:off x="10233234" y="2602939"/>
            <a:ext cx="699205" cy="385846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F115275-4DA2-43D0-84E4-E7DFB565FF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56" y="2602141"/>
            <a:ext cx="810521" cy="81052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C3DFBD6-EBAC-4BFF-BBFF-585714BE85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35" y="3242790"/>
            <a:ext cx="897764" cy="89776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E8AB8D3-1C89-4AB2-962E-EB47057FEB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15" y="3997082"/>
            <a:ext cx="820849" cy="8208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F639195-2A5D-4FF6-BE86-124987310E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35" y="4718238"/>
            <a:ext cx="834185" cy="83418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B7B1D16-5AA1-4E51-A839-B506FD97C8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17" y="5524914"/>
            <a:ext cx="846328" cy="8463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18CE7C-BCDD-4602-999D-1209017CE8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94" y="2677493"/>
            <a:ext cx="740527" cy="74052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B8C757B-C806-4A01-832D-0803A69D5A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27" y="3277983"/>
            <a:ext cx="871362" cy="87136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B9BCDAD-6366-4E93-A5A7-CD7B443BAD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94" y="4026423"/>
            <a:ext cx="796004" cy="79600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96ECD5F-3C73-475D-97E1-D86D0F3B82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83" y="4790382"/>
            <a:ext cx="753968" cy="75396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9A2550F-E23E-4C8B-B2E0-5D395A2FBA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80" y="5558646"/>
            <a:ext cx="816231" cy="81623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CF60810-2D06-4417-AA08-3F007F93D2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312" y="2602141"/>
            <a:ext cx="798710" cy="79871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06026A0-B427-4D33-94E2-C5D2C5BB938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02" y="4026423"/>
            <a:ext cx="780367" cy="78036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91A9F7A-C25B-47FA-9311-C4677A46F8DB}"/>
              </a:ext>
            </a:extLst>
          </p:cNvPr>
          <p:cNvSpPr txBox="1"/>
          <p:nvPr/>
        </p:nvSpPr>
        <p:spPr>
          <a:xfrm>
            <a:off x="6478045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1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782AEFD-C829-421E-9DA9-4C1145093172}"/>
              </a:ext>
            </a:extLst>
          </p:cNvPr>
          <p:cNvSpPr txBox="1"/>
          <p:nvPr/>
        </p:nvSpPr>
        <p:spPr>
          <a:xfrm>
            <a:off x="7361767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2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1550E0-3812-4A33-85D0-F04ADA0AE0BA}"/>
              </a:ext>
            </a:extLst>
          </p:cNvPr>
          <p:cNvSpPr txBox="1"/>
          <p:nvPr/>
        </p:nvSpPr>
        <p:spPr>
          <a:xfrm>
            <a:off x="8290426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34B957-FC08-4203-8BF8-D091ED702E6E}"/>
              </a:ext>
            </a:extLst>
          </p:cNvPr>
          <p:cNvSpPr txBox="1"/>
          <p:nvPr/>
        </p:nvSpPr>
        <p:spPr>
          <a:xfrm>
            <a:off x="9225179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</a:rPr>
              <a:t>성장</a:t>
            </a:r>
            <a:r>
              <a:rPr lang="en-US" altLang="ko-KR" sz="1050" b="1" dirty="0">
                <a:solidFill>
                  <a:schemeClr val="bg1"/>
                </a:solidFill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</a:rPr>
              <a:t>단계</a:t>
            </a:r>
            <a:r>
              <a:rPr lang="en-US" altLang="ko-KR" sz="1050" b="1" dirty="0">
                <a:solidFill>
                  <a:schemeClr val="bg1"/>
                </a:solidFill>
              </a:rPr>
              <a:t>4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418B15-2747-4F9E-A8C4-47201B0F0088}"/>
              </a:ext>
            </a:extLst>
          </p:cNvPr>
          <p:cNvSpPr txBox="1"/>
          <p:nvPr/>
        </p:nvSpPr>
        <p:spPr>
          <a:xfrm>
            <a:off x="10134218" y="2331084"/>
            <a:ext cx="8684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EXTRA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0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2F691-98EC-42E5-AA0D-5DF780093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3593" cy="5677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15375B-7DCB-46DF-9DF6-398D72C94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2599874"/>
            <a:ext cx="623551" cy="623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75F186-C805-4F35-9BB8-BF8E72E48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3603867"/>
            <a:ext cx="627545" cy="627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318E58-5325-49A8-8047-7B5EB0E3EA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4671233"/>
            <a:ext cx="627545" cy="6275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22FC0-4EEB-4FC0-98E7-FC409AD085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1" y="5620991"/>
            <a:ext cx="631076" cy="631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2C46DA-486F-4B6E-B53C-2B90F61B2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2606668"/>
            <a:ext cx="632744" cy="6327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843A6B-F0DB-40F7-8DE4-D8EA8462CA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3662283"/>
            <a:ext cx="632744" cy="6396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D1B30B-6CBA-4837-91AE-DBD9D68BCC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5" y="4685326"/>
            <a:ext cx="632744" cy="632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54860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Skill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34688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54860" y="1420048"/>
            <a:ext cx="6545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Skill</a:t>
            </a:r>
            <a:r>
              <a:rPr lang="ko-KR" altLang="en-US" sz="1600" b="1" dirty="0">
                <a:solidFill>
                  <a:schemeClr val="bg1"/>
                </a:solidFill>
              </a:rPr>
              <a:t>을 사용하여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빠르고 쉽게 식물을 키워주세요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Seed</a:t>
            </a:r>
            <a:r>
              <a:rPr lang="ko-KR" altLang="en-US" sz="1600" b="1" dirty="0">
                <a:solidFill>
                  <a:schemeClr val="bg1"/>
                </a:solidFill>
              </a:rPr>
              <a:t>와 </a:t>
            </a:r>
            <a:r>
              <a:rPr lang="en-US" altLang="ko-KR" sz="1600" b="1" dirty="0">
                <a:solidFill>
                  <a:schemeClr val="bg1"/>
                </a:solidFill>
              </a:rPr>
              <a:t>fruit</a:t>
            </a:r>
            <a:r>
              <a:rPr lang="ko-KR" altLang="en-US" sz="1600" b="1" dirty="0">
                <a:solidFill>
                  <a:schemeClr val="bg1"/>
                </a:solidFill>
              </a:rPr>
              <a:t>으로 구입할 수 있습니다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78A9FD-E67E-456F-92AB-1C0AD7568A16}"/>
              </a:ext>
            </a:extLst>
          </p:cNvPr>
          <p:cNvSpPr txBox="1"/>
          <p:nvPr/>
        </p:nvSpPr>
        <p:spPr>
          <a:xfrm>
            <a:off x="4957307" y="2588507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 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기본 탭 점수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55C9F2-A125-491C-B085-DB4A67D030EA}"/>
              </a:ext>
            </a:extLst>
          </p:cNvPr>
          <p:cNvSpPr txBox="1"/>
          <p:nvPr/>
        </p:nvSpPr>
        <p:spPr>
          <a:xfrm>
            <a:off x="4957307" y="3608991"/>
            <a:ext cx="235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쓰다듬기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시간 얻는 점수 </a:t>
            </a:r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r>
              <a:rPr lang="ko-KR" altLang="en-US" sz="1100" b="1" dirty="0">
                <a:solidFill>
                  <a:schemeClr val="bg1"/>
                </a:solidFill>
              </a:rPr>
              <a:t>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8FDD5-ADCF-4F71-9213-438F4EB0254C}"/>
              </a:ext>
            </a:extLst>
          </p:cNvPr>
          <p:cNvSpPr txBox="1"/>
          <p:nvPr/>
        </p:nvSpPr>
        <p:spPr>
          <a:xfrm>
            <a:off x="4957307" y="4667141"/>
            <a:ext cx="30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가지치기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현재 탭 점수의 </a:t>
            </a:r>
            <a:r>
              <a:rPr lang="en-US" altLang="ko-KR" sz="1100" b="1" dirty="0">
                <a:solidFill>
                  <a:schemeClr val="bg1"/>
                </a:solidFill>
              </a:rPr>
              <a:t>N</a:t>
            </a:r>
            <a:r>
              <a:rPr lang="ko-KR" altLang="en-US" sz="1100" b="1" dirty="0">
                <a:solidFill>
                  <a:schemeClr val="bg1"/>
                </a:solidFill>
              </a:rPr>
              <a:t>배 점수 획득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E1C123-0FC9-4D64-8119-5245FE6FA0EC}"/>
              </a:ext>
            </a:extLst>
          </p:cNvPr>
          <p:cNvSpPr txBox="1"/>
          <p:nvPr/>
        </p:nvSpPr>
        <p:spPr>
          <a:xfrm>
            <a:off x="4957307" y="5613363"/>
            <a:ext cx="291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노래 들려주기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5</a:t>
            </a:r>
            <a:r>
              <a:rPr lang="ko-KR" altLang="en-US" sz="1100" b="1" dirty="0">
                <a:solidFill>
                  <a:schemeClr val="bg1"/>
                </a:solidFill>
              </a:rPr>
              <a:t>분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일정 시간동안 초당 </a:t>
            </a:r>
            <a:r>
              <a:rPr lang="en-US" altLang="ko-KR" sz="1100" b="1" dirty="0">
                <a:solidFill>
                  <a:schemeClr val="bg1"/>
                </a:solidFill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</a:rPr>
              <a:t>회 자동 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C40D3-230C-4522-A494-6E621B80C127}"/>
              </a:ext>
            </a:extLst>
          </p:cNvPr>
          <p:cNvSpPr txBox="1"/>
          <p:nvPr/>
        </p:nvSpPr>
        <p:spPr>
          <a:xfrm>
            <a:off x="8125364" y="259987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말하기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지속 스킬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탭 당 점수 </a:t>
            </a:r>
            <a:r>
              <a:rPr lang="en-US" altLang="ko-KR" sz="1100" b="1" dirty="0">
                <a:solidFill>
                  <a:schemeClr val="bg1"/>
                </a:solidFill>
              </a:rPr>
              <a:t>N% </a:t>
            </a:r>
            <a:r>
              <a:rPr lang="ko-KR" altLang="en-US" sz="1100" b="1" dirty="0">
                <a:solidFill>
                  <a:schemeClr val="bg1"/>
                </a:solidFill>
              </a:rPr>
              <a:t>증가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E3AA10-29F1-4CED-981F-E0ED77F704D2}"/>
              </a:ext>
            </a:extLst>
          </p:cNvPr>
          <p:cNvSpPr txBox="1"/>
          <p:nvPr/>
        </p:nvSpPr>
        <p:spPr>
          <a:xfrm>
            <a:off x="8125364" y="3634322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바라보기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없음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지속 스킬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분당 일정 횟수 자동 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466A56-A545-4E2E-91E7-A1BBEC957D0A}"/>
              </a:ext>
            </a:extLst>
          </p:cNvPr>
          <p:cNvSpPr txBox="1"/>
          <p:nvPr/>
        </p:nvSpPr>
        <p:spPr>
          <a:xfrm>
            <a:off x="8125364" y="4685326"/>
            <a:ext cx="31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 받기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재사용 시간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</a:rPr>
              <a:t>하루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비가 올 때 일정량의 아이템</a:t>
            </a:r>
            <a:r>
              <a:rPr lang="en-US" altLang="ko-KR" sz="1100" b="1" dirty="0">
                <a:solidFill>
                  <a:schemeClr val="bg1"/>
                </a:solidFill>
              </a:rPr>
              <a:t>(</a:t>
            </a:r>
            <a:r>
              <a:rPr lang="ko-KR" altLang="en-US" sz="1100" b="1" dirty="0">
                <a:solidFill>
                  <a:schemeClr val="bg1"/>
                </a:solidFill>
              </a:rPr>
              <a:t>물</a:t>
            </a:r>
            <a:r>
              <a:rPr lang="en-US" altLang="ko-KR" sz="1100" b="1" dirty="0">
                <a:solidFill>
                  <a:schemeClr val="bg1"/>
                </a:solidFill>
              </a:rPr>
              <a:t>)</a:t>
            </a:r>
            <a:r>
              <a:rPr lang="ko-KR" altLang="en-US" sz="1100" b="1" dirty="0">
                <a:solidFill>
                  <a:schemeClr val="bg1"/>
                </a:solidFill>
              </a:rPr>
              <a:t>을 획득</a:t>
            </a:r>
          </a:p>
        </p:txBody>
      </p:sp>
    </p:spTree>
    <p:extLst>
      <p:ext uri="{BB962C8B-B14F-4D97-AF65-F5344CB8AC3E}">
        <p14:creationId xmlns:p14="http://schemas.microsoft.com/office/powerpoint/2010/main" val="84322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1BB57-356C-4CC8-8DE1-0A2B55789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7140745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Dry Flower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7228139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7140745" y="1420048"/>
            <a:ext cx="4551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최대 레벨까지 다 키운 꽃을 말려서 영원히 보관해보세요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</a:rPr>
              <a:t>분마다 일정 점수를 드립니다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&lt;</a:t>
            </a:r>
            <a:r>
              <a:rPr lang="ko-KR" altLang="en-US" sz="1400" b="1" dirty="0">
                <a:solidFill>
                  <a:schemeClr val="bg1"/>
                </a:solidFill>
              </a:rPr>
              <a:t>말린 식물의 특징</a:t>
            </a:r>
            <a:r>
              <a:rPr lang="en-US" altLang="ko-KR" sz="1400" b="1" dirty="0">
                <a:solidFill>
                  <a:schemeClr val="bg1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해당 식물의 점수는 탭 점수에서 제외됩니다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해당 식물은 외부화면으로 내놓을 수 없습니다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1400" b="1" dirty="0">
                <a:solidFill>
                  <a:schemeClr val="bg1"/>
                </a:solidFill>
              </a:rPr>
              <a:t>메인 화면에서 보여지지 않습니다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A38E48-498D-46B2-87E5-F1260AD28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9" y="633631"/>
            <a:ext cx="3193593" cy="5677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B87CC5-2F66-49C6-A460-54B0361E1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2" y="4967790"/>
            <a:ext cx="551519" cy="5515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5473616-FF21-4707-B408-09130D929255}"/>
              </a:ext>
            </a:extLst>
          </p:cNvPr>
          <p:cNvSpPr txBox="1"/>
          <p:nvPr/>
        </p:nvSpPr>
        <p:spPr>
          <a:xfrm>
            <a:off x="7984230" y="5089660"/>
            <a:ext cx="2677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식물 세부 정보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4DC2F7-FCBF-4C92-BF5F-7F90EBB0E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32" y="5708196"/>
            <a:ext cx="565493" cy="5654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5F912D-9892-453E-BFE0-DF9E8A90E156}"/>
              </a:ext>
            </a:extLst>
          </p:cNvPr>
          <p:cNvSpPr txBox="1"/>
          <p:nvPr/>
        </p:nvSpPr>
        <p:spPr>
          <a:xfrm>
            <a:off x="7984230" y="5824306"/>
            <a:ext cx="2677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말리려는 식물 선택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7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59440-EA3A-4AFE-8F10-A6C66ADE0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63364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3954860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Out Door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/>
          <p:nvPr/>
        </p:nvCxnSpPr>
        <p:spPr>
          <a:xfrm>
            <a:off x="4034688" y="1273389"/>
            <a:ext cx="6545943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3954860" y="1420048"/>
            <a:ext cx="6846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바깥의 날씨가 좋을 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식물을 밖에 내놓으세요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얻을 수 있는 점수가 증가합니다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날씨가 좋지 않을 때는 식물의 </a:t>
            </a:r>
            <a:r>
              <a:rPr lang="en-US" altLang="ko-KR" sz="1400" b="1" dirty="0">
                <a:solidFill>
                  <a:schemeClr val="bg1"/>
                </a:solidFill>
              </a:rPr>
              <a:t>HP</a:t>
            </a:r>
            <a:r>
              <a:rPr lang="ko-KR" altLang="en-US" sz="1400" b="1" dirty="0">
                <a:solidFill>
                  <a:schemeClr val="bg1"/>
                </a:solidFill>
              </a:rPr>
              <a:t>가 감소하여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식물이 시들 수 있으니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주의해주세요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CEF0C8-F344-4BF2-8625-3AD908ED6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60" y="3831771"/>
            <a:ext cx="1394644" cy="2479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AD6D-3D4B-4F31-8186-F0B9000DC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34" y="3831771"/>
            <a:ext cx="1394644" cy="24793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05F320-1014-4DE2-8420-65E1EE163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09" y="3831771"/>
            <a:ext cx="1394644" cy="24793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6820A9-621D-455A-90CC-B22AD3AF4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49" y="3831771"/>
            <a:ext cx="1394644" cy="24793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B63DCB-251A-45BE-810E-054059AF6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89" y="3806194"/>
            <a:ext cx="1409031" cy="250494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81C9D8-BDCF-4B66-AC46-241F0545CD07}"/>
              </a:ext>
            </a:extLst>
          </p:cNvPr>
          <p:cNvSpPr txBox="1"/>
          <p:nvPr/>
        </p:nvSpPr>
        <p:spPr>
          <a:xfrm>
            <a:off x="3954861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1: </a:t>
            </a:r>
            <a:r>
              <a:rPr lang="ko-KR" altLang="en-US" sz="1050" b="1" dirty="0">
                <a:solidFill>
                  <a:schemeClr val="bg1"/>
                </a:solidFill>
              </a:rPr>
              <a:t>맑음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BA3121-142E-4691-A330-BFB18664DD6E}"/>
              </a:ext>
            </a:extLst>
          </p:cNvPr>
          <p:cNvSpPr txBox="1"/>
          <p:nvPr/>
        </p:nvSpPr>
        <p:spPr>
          <a:xfrm>
            <a:off x="5472636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2: </a:t>
            </a:r>
            <a:r>
              <a:rPr lang="ko-KR" altLang="en-US" sz="1050" b="1" dirty="0">
                <a:solidFill>
                  <a:schemeClr val="bg1"/>
                </a:solidFill>
              </a:rPr>
              <a:t>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60F7B-6492-4D07-98EB-F21598EC04E2}"/>
              </a:ext>
            </a:extLst>
          </p:cNvPr>
          <p:cNvSpPr txBox="1"/>
          <p:nvPr/>
        </p:nvSpPr>
        <p:spPr>
          <a:xfrm>
            <a:off x="699040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3: </a:t>
            </a:r>
            <a:r>
              <a:rPr lang="ko-KR" altLang="en-US" sz="1050" b="1" dirty="0">
                <a:solidFill>
                  <a:schemeClr val="bg1"/>
                </a:solidFill>
              </a:rPr>
              <a:t>흐림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67A70-6FFD-4D4E-95CF-794A7D62867E}"/>
              </a:ext>
            </a:extLst>
          </p:cNvPr>
          <p:cNvSpPr txBox="1"/>
          <p:nvPr/>
        </p:nvSpPr>
        <p:spPr>
          <a:xfrm>
            <a:off x="850664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4: </a:t>
            </a:r>
            <a:r>
              <a:rPr lang="ko-KR" altLang="en-US" sz="1050" b="1" dirty="0">
                <a:solidFill>
                  <a:schemeClr val="bg1"/>
                </a:solidFill>
              </a:rPr>
              <a:t>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70C1E3-BECF-4094-BD4E-C30C14B9F73B}"/>
              </a:ext>
            </a:extLst>
          </p:cNvPr>
          <p:cNvSpPr txBox="1"/>
          <p:nvPr/>
        </p:nvSpPr>
        <p:spPr>
          <a:xfrm>
            <a:off x="10022889" y="3429005"/>
            <a:ext cx="1394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날씨</a:t>
            </a:r>
            <a:r>
              <a:rPr lang="en-US" altLang="ko-KR" sz="1050" b="1" dirty="0">
                <a:solidFill>
                  <a:schemeClr val="bg1"/>
                </a:solidFill>
              </a:rPr>
              <a:t>5: </a:t>
            </a:r>
            <a:r>
              <a:rPr lang="ko-KR" altLang="en-US" sz="1050" b="1" dirty="0">
                <a:solidFill>
                  <a:schemeClr val="bg1"/>
                </a:solidFill>
              </a:rPr>
              <a:t>태풍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FF9DC9-D708-4676-8B4A-977A0FCD43C1}"/>
              </a:ext>
            </a:extLst>
          </p:cNvPr>
          <p:cNvSpPr/>
          <p:nvPr/>
        </p:nvSpPr>
        <p:spPr>
          <a:xfrm>
            <a:off x="7341070" y="2581458"/>
            <a:ext cx="810600" cy="427802"/>
          </a:xfrm>
          <a:prstGeom prst="roundRect">
            <a:avLst/>
          </a:prstGeom>
          <a:solidFill>
            <a:srgbClr val="0278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3A62C0C-C8DD-45BA-96D3-CDCC98BC0FEA}"/>
              </a:ext>
            </a:extLst>
          </p:cNvPr>
          <p:cNvGrpSpPr/>
          <p:nvPr/>
        </p:nvGrpSpPr>
        <p:grpSpPr>
          <a:xfrm>
            <a:off x="4038462" y="2581458"/>
            <a:ext cx="825840" cy="427802"/>
            <a:chOff x="5791737" y="2692859"/>
            <a:chExt cx="825840" cy="42780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F987635-D799-4585-AABB-6B6EC18DDE6D}"/>
                </a:ext>
              </a:extLst>
            </p:cNvPr>
            <p:cNvSpPr/>
            <p:nvPr/>
          </p:nvSpPr>
          <p:spPr>
            <a:xfrm>
              <a:off x="5806977" y="2692859"/>
              <a:ext cx="810600" cy="427802"/>
            </a:xfrm>
            <a:prstGeom prst="roundRect">
              <a:avLst/>
            </a:prstGeom>
            <a:solidFill>
              <a:srgbClr val="0278FE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7E084-4AFF-4AB5-8263-2B98087990A9}"/>
                </a:ext>
              </a:extLst>
            </p:cNvPr>
            <p:cNvSpPr txBox="1"/>
            <p:nvPr/>
          </p:nvSpPr>
          <p:spPr>
            <a:xfrm>
              <a:off x="5791737" y="2740310"/>
              <a:ext cx="82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7C7E423-D9B9-4E91-AAD1-B4D245BE8791}"/>
              </a:ext>
            </a:extLst>
          </p:cNvPr>
          <p:cNvSpPr txBox="1"/>
          <p:nvPr/>
        </p:nvSpPr>
        <p:spPr>
          <a:xfrm>
            <a:off x="7333450" y="2628909"/>
            <a:ext cx="82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OFF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726CEC-7911-4E38-91F9-33617C96F532}"/>
              </a:ext>
            </a:extLst>
          </p:cNvPr>
          <p:cNvSpPr txBox="1"/>
          <p:nvPr/>
        </p:nvSpPr>
        <p:spPr>
          <a:xfrm>
            <a:off x="4879542" y="2513250"/>
            <a:ext cx="235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밖으로 내보내기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식물을 바깥에 해당하는 휴대폰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메인 화면으로 내보내기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EFAD1-8E2A-481B-9E99-8EBEB077CD31}"/>
              </a:ext>
            </a:extLst>
          </p:cNvPr>
          <p:cNvSpPr txBox="1"/>
          <p:nvPr/>
        </p:nvSpPr>
        <p:spPr>
          <a:xfrm>
            <a:off x="8222007" y="2513250"/>
            <a:ext cx="2350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안으로 가져오기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식물을 실내에 해당하는 게임의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ko-KR" altLang="en-US" sz="1000" b="1" dirty="0">
                <a:solidFill>
                  <a:schemeClr val="bg1"/>
                </a:solidFill>
              </a:rPr>
              <a:t>메인 화면으로 들여오기</a:t>
            </a:r>
          </a:p>
        </p:txBody>
      </p:sp>
    </p:spTree>
    <p:extLst>
      <p:ext uri="{BB962C8B-B14F-4D97-AF65-F5344CB8AC3E}">
        <p14:creationId xmlns:p14="http://schemas.microsoft.com/office/powerpoint/2010/main" val="290019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9C9AD6-93DD-4FFC-BBEE-818A5535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9" r="1" b="512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F6F62E-0883-4426-AFF0-D161CB5DE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0" y="754390"/>
            <a:ext cx="12207220" cy="61036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04DDD-9F2F-451B-8622-DE1D73F2BE23}"/>
              </a:ext>
            </a:extLst>
          </p:cNvPr>
          <p:cNvSpPr/>
          <p:nvPr/>
        </p:nvSpPr>
        <p:spPr>
          <a:xfrm>
            <a:off x="20" y="10"/>
            <a:ext cx="1220722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8DD360-44A7-4E02-9BE9-201D70621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" y="633631"/>
            <a:ext cx="3193593" cy="5677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9EEEC-ED88-4948-B766-5CFA7F57AA51}"/>
              </a:ext>
            </a:extLst>
          </p:cNvPr>
          <p:cNvSpPr txBox="1"/>
          <p:nvPr/>
        </p:nvSpPr>
        <p:spPr>
          <a:xfrm>
            <a:off x="7140745" y="56550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Store</a:t>
            </a:r>
            <a:endParaRPr lang="ko-KR" altLang="en-US" sz="4000" b="1" dirty="0">
              <a:solidFill>
                <a:schemeClr val="bg1"/>
              </a:solidFill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1967A11-7515-491E-A29A-D03E5F5B5058}"/>
              </a:ext>
            </a:extLst>
          </p:cNvPr>
          <p:cNvCxnSpPr>
            <a:cxnSpLocks/>
          </p:cNvCxnSpPr>
          <p:nvPr/>
        </p:nvCxnSpPr>
        <p:spPr>
          <a:xfrm>
            <a:off x="7228139" y="1273389"/>
            <a:ext cx="3265406" cy="0"/>
          </a:xfrm>
          <a:prstGeom prst="line">
            <a:avLst/>
          </a:prstGeom>
          <a:ln w="28575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8F42CD-F5BD-4BFA-8DCA-542EBEC0E3EF}"/>
              </a:ext>
            </a:extLst>
          </p:cNvPr>
          <p:cNvSpPr txBox="1"/>
          <p:nvPr/>
        </p:nvSpPr>
        <p:spPr>
          <a:xfrm>
            <a:off x="7140745" y="1420048"/>
            <a:ext cx="455119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필요한 아이템을 구입해서 식물을 키울 때 사용해보세요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C58288-9A29-426D-87F6-211614C65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44" y="633631"/>
            <a:ext cx="3193593" cy="5677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046ED9-88AD-4A01-A3A8-9E7273FE4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2771264"/>
            <a:ext cx="741481" cy="7414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6366F4F-A3F7-45DE-9687-CD2DE7133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3701632"/>
            <a:ext cx="736911" cy="7369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CCB30D-7BB1-4C26-A452-A8E467E1A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4627430"/>
            <a:ext cx="736911" cy="7369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2FF39A-B014-46BC-8CCB-2262A0F346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5553228"/>
            <a:ext cx="736911" cy="7369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F613C8-1EC7-49AB-A45B-F162551695CF}"/>
              </a:ext>
            </a:extLst>
          </p:cNvPr>
          <p:cNvSpPr txBox="1"/>
          <p:nvPr/>
        </p:nvSpPr>
        <p:spPr>
          <a:xfrm>
            <a:off x="8321456" y="2818838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자동 클릭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20</a:t>
            </a:r>
          </a:p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분 동안 초당 </a:t>
            </a:r>
            <a:r>
              <a:rPr lang="en-US" altLang="ko-KR" sz="1100" b="1" dirty="0">
                <a:solidFill>
                  <a:schemeClr val="bg1"/>
                </a:solidFill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</a:rPr>
              <a:t>회 자동 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076FB9-D274-4287-A61A-B816B28FB364}"/>
              </a:ext>
            </a:extLst>
          </p:cNvPr>
          <p:cNvSpPr txBox="1"/>
          <p:nvPr/>
        </p:nvSpPr>
        <p:spPr>
          <a:xfrm>
            <a:off x="8321456" y="370364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체력 물약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15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체력 </a:t>
            </a:r>
            <a:r>
              <a:rPr lang="en-US" altLang="ko-KR" sz="1100" b="1" dirty="0">
                <a:solidFill>
                  <a:schemeClr val="bg1"/>
                </a:solidFill>
              </a:rPr>
              <a:t>20% </a:t>
            </a:r>
            <a:r>
              <a:rPr lang="ko-KR" altLang="en-US" sz="1100" b="1" dirty="0">
                <a:solidFill>
                  <a:schemeClr val="bg1"/>
                </a:solidFill>
              </a:rPr>
              <a:t>회복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27D82A-7CDE-4E7E-B120-2FE4A6E6ED5F}"/>
              </a:ext>
            </a:extLst>
          </p:cNvPr>
          <p:cNvSpPr txBox="1"/>
          <p:nvPr/>
        </p:nvSpPr>
        <p:spPr>
          <a:xfrm>
            <a:off x="8321456" y="4672719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부활 물약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Fruit 100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시들어버린 꽃 부활</a:t>
            </a:r>
            <a:r>
              <a:rPr lang="en-US" altLang="ko-KR" sz="1100" b="1" dirty="0">
                <a:solidFill>
                  <a:schemeClr val="bg1"/>
                </a:solidFill>
              </a:rPr>
              <a:t>(HP100)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936431-12EF-4923-B91E-41FE65EA22CA}"/>
              </a:ext>
            </a:extLst>
          </p:cNvPr>
          <p:cNvSpPr txBox="1"/>
          <p:nvPr/>
        </p:nvSpPr>
        <p:spPr>
          <a:xfrm>
            <a:off x="8321456" y="5567944"/>
            <a:ext cx="267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100" b="1" dirty="0">
                <a:solidFill>
                  <a:schemeClr val="bg1"/>
                </a:solidFill>
              </a:rPr>
              <a:t>가격 </a:t>
            </a:r>
            <a:r>
              <a:rPr lang="en-US" altLang="ko-KR" sz="1100" b="1" dirty="0">
                <a:solidFill>
                  <a:schemeClr val="bg1"/>
                </a:solidFill>
              </a:rPr>
              <a:t>: Seed 10A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</a:rPr>
              <a:t>or Fruit 3</a:t>
            </a:r>
          </a:p>
          <a:p>
            <a:r>
              <a:rPr lang="ko-KR" altLang="en-US" sz="1100" b="1" dirty="0">
                <a:solidFill>
                  <a:schemeClr val="bg1"/>
                </a:solidFill>
              </a:rPr>
              <a:t>식물에 물을 줄 때 필요한 </a:t>
            </a:r>
            <a:r>
              <a:rPr lang="en-US" altLang="ko-KR" sz="1100" b="1" dirty="0">
                <a:solidFill>
                  <a:schemeClr val="bg1"/>
                </a:solidFill>
              </a:rPr>
              <a:t>item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4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808</Words>
  <Application>Microsoft Office PowerPoint</Application>
  <PresentationFormat>와이드스크린</PresentationFormat>
  <Paragraphs>187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HY얕은샘물M</vt:lpstr>
      <vt:lpstr>Agency FB</vt:lpstr>
      <vt:lpstr>Aharoni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jinyeonju</dc:creator>
  <cp:lastModifiedBy>jinyeonju</cp:lastModifiedBy>
  <cp:revision>58</cp:revision>
  <dcterms:created xsi:type="dcterms:W3CDTF">2017-10-22T04:08:40Z</dcterms:created>
  <dcterms:modified xsi:type="dcterms:W3CDTF">2017-10-23T13:01:08Z</dcterms:modified>
</cp:coreProperties>
</file>